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1" r:id="rId4"/>
    <p:sldId id="262" r:id="rId5"/>
    <p:sldId id="263" r:id="rId6"/>
    <p:sldId id="260" r:id="rId7"/>
    <p:sldId id="258" r:id="rId8"/>
    <p:sldId id="259" r:id="rId9"/>
    <p:sldId id="264" r:id="rId10"/>
    <p:sldId id="265" r:id="rId11"/>
    <p:sldId id="266" r:id="rId12"/>
    <p:sldId id="267" r:id="rId13"/>
    <p:sldId id="268"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127" d="100"/>
          <a:sy n="127" d="100"/>
        </p:scale>
        <p:origin x="102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80B5-8294-4748-9DDE-AA31F878F2B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7E31102-2B97-45E5-846F-AFAD48E0BC43}"/>
              </a:ext>
            </a:extLst>
          </p:cNvPr>
          <p:cNvSpPr>
            <a:spLocks noGrp="1"/>
          </p:cNvSpPr>
          <p:nvPr>
            <p:ph type="subTitle" idx="1"/>
          </p:nvPr>
        </p:nvSpPr>
        <p:spPr>
          <a:xfrm>
            <a:off x="1143000" y="3688429"/>
            <a:ext cx="6858000" cy="1569377"/>
          </a:xfrm>
        </p:spPr>
        <p:txBody>
          <a:bodyPr/>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5E38657-0D74-4873-B718-8E58E99A108F}"/>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5" name="Footer Placeholder 4">
            <a:extLst>
              <a:ext uri="{FF2B5EF4-FFF2-40B4-BE49-F238E27FC236}">
                <a16:creationId xmlns:a16="http://schemas.microsoft.com/office/drawing/2014/main" id="{CF12274A-6581-4A3D-BF12-A92F95F515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F60412-0050-4F31-A253-F573D124F958}"/>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7" name="Straight Connector 6">
            <a:extLst>
              <a:ext uri="{FF2B5EF4-FFF2-40B4-BE49-F238E27FC236}">
                <a16:creationId xmlns:a16="http://schemas.microsoft.com/office/drawing/2014/main" id="{4F04F4C4-BE42-4450-B322-BCF0B8043A69}"/>
              </a:ext>
            </a:extLst>
          </p:cNvPr>
          <p:cNvCxnSpPr>
            <a:cxnSpLocks/>
          </p:cNvCxnSpPr>
          <p:nvPr/>
        </p:nvCxnSpPr>
        <p:spPr>
          <a:xfrm>
            <a:off x="1143000" y="3518433"/>
            <a:ext cx="685800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39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CDB0-EB2D-49DC-A931-E7C23A995769}"/>
              </a:ext>
            </a:extLst>
          </p:cNvPr>
          <p:cNvSpPr>
            <a:spLocks noGrp="1"/>
          </p:cNvSpPr>
          <p:nvPr>
            <p:ph type="title"/>
          </p:nvPr>
        </p:nvSpPr>
        <p:spPr>
          <a:xfrm>
            <a:off x="628650" y="365126"/>
            <a:ext cx="7886700" cy="115797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37E8862-00CC-4F0A-A40F-D1FEA5875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586991-C5FA-4AEF-942E-CB45F8C9299E}"/>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5" name="Footer Placeholder 4">
            <a:extLst>
              <a:ext uri="{FF2B5EF4-FFF2-40B4-BE49-F238E27FC236}">
                <a16:creationId xmlns:a16="http://schemas.microsoft.com/office/drawing/2014/main" id="{A2C1DC5F-0AFC-411D-B72F-99538C858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BC720-7E01-4491-BBA8-8C161BD588FD}"/>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7" name="Straight Connector 6">
            <a:extLst>
              <a:ext uri="{FF2B5EF4-FFF2-40B4-BE49-F238E27FC236}">
                <a16:creationId xmlns:a16="http://schemas.microsoft.com/office/drawing/2014/main" id="{5062E7BA-E279-4323-8684-0772A3E3F78D}"/>
              </a:ext>
            </a:extLst>
          </p:cNvPr>
          <p:cNvCxnSpPr>
            <a:cxnSpLocks/>
          </p:cNvCxnSpPr>
          <p:nvPr/>
        </p:nvCxnSpPr>
        <p:spPr>
          <a:xfrm>
            <a:off x="0" y="1523100"/>
            <a:ext cx="851535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21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7EF8-2151-4587-A731-63ED508D77AA}"/>
              </a:ext>
            </a:extLst>
          </p:cNvPr>
          <p:cNvSpPr>
            <a:spLocks noGrp="1"/>
          </p:cNvSpPr>
          <p:nvPr>
            <p:ph type="title"/>
          </p:nvPr>
        </p:nvSpPr>
        <p:spPr>
          <a:xfrm>
            <a:off x="623888" y="1709745"/>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67C90CC-BCC1-4453-97A2-F7E53A38AE20}"/>
              </a:ext>
            </a:extLst>
          </p:cNvPr>
          <p:cNvSpPr>
            <a:spLocks noGrp="1"/>
          </p:cNvSpPr>
          <p:nvPr>
            <p:ph type="body" idx="1"/>
          </p:nvPr>
        </p:nvSpPr>
        <p:spPr>
          <a:xfrm>
            <a:off x="623888" y="4726116"/>
            <a:ext cx="7886700" cy="1363534"/>
          </a:xfrm>
        </p:spPr>
        <p:txBody>
          <a:bodyPr/>
          <a:lstStyle>
            <a:lvl1pPr marL="0" indent="0">
              <a:buNone/>
              <a:defRPr sz="1800">
                <a:solidFill>
                  <a:schemeClr val="tx1">
                    <a:tint val="75000"/>
                  </a:schemeClr>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131804-B542-4A6D-9337-D2CCCED385BF}"/>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5" name="Footer Placeholder 4">
            <a:extLst>
              <a:ext uri="{FF2B5EF4-FFF2-40B4-BE49-F238E27FC236}">
                <a16:creationId xmlns:a16="http://schemas.microsoft.com/office/drawing/2014/main" id="{B9AC9117-7524-41B7-973C-450CC1C0D4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4DAC6-AFAD-4DE7-956E-D2E1F46C1B1E}"/>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7" name="Straight Connector 6">
            <a:extLst>
              <a:ext uri="{FF2B5EF4-FFF2-40B4-BE49-F238E27FC236}">
                <a16:creationId xmlns:a16="http://schemas.microsoft.com/office/drawing/2014/main" id="{9BF1F5DF-A2EF-4D7B-9127-C0C14DAC3561}"/>
              </a:ext>
            </a:extLst>
          </p:cNvPr>
          <p:cNvCxnSpPr>
            <a:cxnSpLocks/>
          </p:cNvCxnSpPr>
          <p:nvPr/>
        </p:nvCxnSpPr>
        <p:spPr>
          <a:xfrm>
            <a:off x="623888" y="4562475"/>
            <a:ext cx="788670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978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02DD-06A0-48D4-B24B-CCE5731C9079}"/>
              </a:ext>
            </a:extLst>
          </p:cNvPr>
          <p:cNvSpPr>
            <a:spLocks noGrp="1"/>
          </p:cNvSpPr>
          <p:nvPr>
            <p:ph type="title"/>
          </p:nvPr>
        </p:nvSpPr>
        <p:spPr>
          <a:xfrm>
            <a:off x="628650" y="365126"/>
            <a:ext cx="7886700" cy="11579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9B58C73-51BD-4282-9ECF-D630B90E667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FBFE54-EDCC-438E-BB9E-C45E9E6BA36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B31EC0-6872-4735-9AB6-A2DED8381BD0}"/>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6" name="Footer Placeholder 5">
            <a:extLst>
              <a:ext uri="{FF2B5EF4-FFF2-40B4-BE49-F238E27FC236}">
                <a16:creationId xmlns:a16="http://schemas.microsoft.com/office/drawing/2014/main" id="{B8CEA78B-1858-4D21-A23B-1243914B8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87D1FE-9DD6-4B3E-9C32-DC243CE92AC3}"/>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8" name="Straight Connector 7">
            <a:extLst>
              <a:ext uri="{FF2B5EF4-FFF2-40B4-BE49-F238E27FC236}">
                <a16:creationId xmlns:a16="http://schemas.microsoft.com/office/drawing/2014/main" id="{11DFEFE7-58EF-4B78-BD0D-D204A2D9E676}"/>
              </a:ext>
            </a:extLst>
          </p:cNvPr>
          <p:cNvCxnSpPr>
            <a:cxnSpLocks/>
          </p:cNvCxnSpPr>
          <p:nvPr/>
        </p:nvCxnSpPr>
        <p:spPr>
          <a:xfrm>
            <a:off x="0" y="1523100"/>
            <a:ext cx="851535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190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2890-9549-4354-A8FF-965B420CE122}"/>
              </a:ext>
            </a:extLst>
          </p:cNvPr>
          <p:cNvSpPr>
            <a:spLocks noGrp="1"/>
          </p:cNvSpPr>
          <p:nvPr>
            <p:ph type="title"/>
          </p:nvPr>
        </p:nvSpPr>
        <p:spPr>
          <a:xfrm>
            <a:off x="629841" y="365126"/>
            <a:ext cx="7886700" cy="1157974"/>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503796-0B8C-4F1C-9012-5FA84339B801}"/>
              </a:ext>
            </a:extLst>
          </p:cNvPr>
          <p:cNvSpPr>
            <a:spLocks noGrp="1"/>
          </p:cNvSpPr>
          <p:nvPr>
            <p:ph type="body" idx="1"/>
          </p:nvPr>
        </p:nvSpPr>
        <p:spPr>
          <a:xfrm>
            <a:off x="629842" y="1681163"/>
            <a:ext cx="3868340"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5A7799-5EFD-473F-B107-760CAD1D62A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B3B917-03E7-450D-89DD-716C0DC53699}"/>
              </a:ext>
            </a:extLst>
          </p:cNvPr>
          <p:cNvSpPr>
            <a:spLocks noGrp="1"/>
          </p:cNvSpPr>
          <p:nvPr>
            <p:ph type="body" sz="quarter" idx="3"/>
          </p:nvPr>
        </p:nvSpPr>
        <p:spPr>
          <a:xfrm>
            <a:off x="4629152" y="1681163"/>
            <a:ext cx="3887391"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25EE0BE-E092-4864-BF50-E207C43F6A12}"/>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FE83B6-AB0B-4F0F-8A2D-3DD63D5FD784}"/>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8" name="Footer Placeholder 7">
            <a:extLst>
              <a:ext uri="{FF2B5EF4-FFF2-40B4-BE49-F238E27FC236}">
                <a16:creationId xmlns:a16="http://schemas.microsoft.com/office/drawing/2014/main" id="{A74E25FC-00AF-42B7-BF90-799806BD9F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5227E3-9D4A-4006-9B45-991DB881E455}"/>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10" name="Straight Connector 9">
            <a:extLst>
              <a:ext uri="{FF2B5EF4-FFF2-40B4-BE49-F238E27FC236}">
                <a16:creationId xmlns:a16="http://schemas.microsoft.com/office/drawing/2014/main" id="{B4B3CE43-163C-43CE-919F-434F30BDFC33}"/>
              </a:ext>
            </a:extLst>
          </p:cNvPr>
          <p:cNvCxnSpPr>
            <a:cxnSpLocks/>
          </p:cNvCxnSpPr>
          <p:nvPr/>
        </p:nvCxnSpPr>
        <p:spPr>
          <a:xfrm>
            <a:off x="0" y="1523100"/>
            <a:ext cx="851535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495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18DE-B2F2-41F3-A9B0-8559D0A61C4E}"/>
              </a:ext>
            </a:extLst>
          </p:cNvPr>
          <p:cNvSpPr>
            <a:spLocks noGrp="1"/>
          </p:cNvSpPr>
          <p:nvPr>
            <p:ph type="title"/>
          </p:nvPr>
        </p:nvSpPr>
        <p:spPr>
          <a:xfrm>
            <a:off x="628650" y="365126"/>
            <a:ext cx="7886700" cy="1157974"/>
          </a:xfrm>
        </p:spPr>
        <p:txBody>
          <a:bodyPr/>
          <a:lstStyle/>
          <a:p>
            <a:r>
              <a:rPr lang="en-US"/>
              <a:t>Click to edit Master title style</a:t>
            </a:r>
          </a:p>
        </p:txBody>
      </p:sp>
      <p:sp>
        <p:nvSpPr>
          <p:cNvPr id="3" name="Date Placeholder 2">
            <a:extLst>
              <a:ext uri="{FF2B5EF4-FFF2-40B4-BE49-F238E27FC236}">
                <a16:creationId xmlns:a16="http://schemas.microsoft.com/office/drawing/2014/main" id="{C6101F06-932F-4B83-A632-9D3228106EF2}"/>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4" name="Footer Placeholder 3">
            <a:extLst>
              <a:ext uri="{FF2B5EF4-FFF2-40B4-BE49-F238E27FC236}">
                <a16:creationId xmlns:a16="http://schemas.microsoft.com/office/drawing/2014/main" id="{1FDEB64A-9267-47AA-A7E2-4947A50A8D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1832A8-DC44-4381-BFF6-77D11C4C9BF7}"/>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6" name="Straight Connector 5">
            <a:extLst>
              <a:ext uri="{FF2B5EF4-FFF2-40B4-BE49-F238E27FC236}">
                <a16:creationId xmlns:a16="http://schemas.microsoft.com/office/drawing/2014/main" id="{F38B935A-2609-40A1-BD6D-408E28EA53A4}"/>
              </a:ext>
            </a:extLst>
          </p:cNvPr>
          <p:cNvCxnSpPr>
            <a:cxnSpLocks/>
          </p:cNvCxnSpPr>
          <p:nvPr/>
        </p:nvCxnSpPr>
        <p:spPr>
          <a:xfrm>
            <a:off x="0" y="1523100"/>
            <a:ext cx="851535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48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83F401-9BD9-4154-9ADE-06B3616C134B}"/>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3" name="Footer Placeholder 2">
            <a:extLst>
              <a:ext uri="{FF2B5EF4-FFF2-40B4-BE49-F238E27FC236}">
                <a16:creationId xmlns:a16="http://schemas.microsoft.com/office/drawing/2014/main" id="{32C0D94D-EC4C-43B5-A747-A9E3252218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4EC8A2-F3D6-4E98-AA56-98BE1ED334F6}"/>
              </a:ext>
            </a:extLst>
          </p:cNvPr>
          <p:cNvSpPr>
            <a:spLocks noGrp="1"/>
          </p:cNvSpPr>
          <p:nvPr>
            <p:ph type="sldNum" sz="quarter" idx="12"/>
          </p:nvPr>
        </p:nvSpPr>
        <p:spPr/>
        <p:txBody>
          <a:bodyPr/>
          <a:lstStyle/>
          <a:p>
            <a:fld id="{B7E7E098-D047-44FB-B45D-C3214B676993}" type="slidenum">
              <a:rPr lang="en-US" smtClean="0"/>
              <a:t>‹#›</a:t>
            </a:fld>
            <a:endParaRPr lang="en-US"/>
          </a:p>
        </p:txBody>
      </p:sp>
    </p:spTree>
    <p:extLst>
      <p:ext uri="{BB962C8B-B14F-4D97-AF65-F5344CB8AC3E}">
        <p14:creationId xmlns:p14="http://schemas.microsoft.com/office/powerpoint/2010/main" val="1138735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AB78-1105-4B08-BB27-85D37D58E4F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973A81C-3966-413F-A409-D1412F7E171C}"/>
              </a:ext>
            </a:extLst>
          </p:cNvPr>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E93131-11EE-4F36-8691-A7E967B308BA}"/>
              </a:ext>
            </a:extLst>
          </p:cNvPr>
          <p:cNvSpPr>
            <a:spLocks noGrp="1"/>
          </p:cNvSpPr>
          <p:nvPr>
            <p:ph type="body" sz="half" idx="2"/>
          </p:nvPr>
        </p:nvSpPr>
        <p:spPr>
          <a:xfrm>
            <a:off x="629841" y="2208947"/>
            <a:ext cx="2949178" cy="3660043"/>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4">
            <a:extLst>
              <a:ext uri="{FF2B5EF4-FFF2-40B4-BE49-F238E27FC236}">
                <a16:creationId xmlns:a16="http://schemas.microsoft.com/office/drawing/2014/main" id="{D07A2B69-2280-41FF-B288-5F2D38FB1A11}"/>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6" name="Footer Placeholder 5">
            <a:extLst>
              <a:ext uri="{FF2B5EF4-FFF2-40B4-BE49-F238E27FC236}">
                <a16:creationId xmlns:a16="http://schemas.microsoft.com/office/drawing/2014/main" id="{E9887AA4-624C-4B19-AFB0-11FC98BA64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48BEA-FA8A-4893-997C-B02173106A52}"/>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8" name="Straight Connector 7">
            <a:extLst>
              <a:ext uri="{FF2B5EF4-FFF2-40B4-BE49-F238E27FC236}">
                <a16:creationId xmlns:a16="http://schemas.microsoft.com/office/drawing/2014/main" id="{710D3CDC-15DB-418D-9A13-4DA21B303DE9}"/>
              </a:ext>
            </a:extLst>
          </p:cNvPr>
          <p:cNvCxnSpPr>
            <a:cxnSpLocks/>
          </p:cNvCxnSpPr>
          <p:nvPr/>
        </p:nvCxnSpPr>
        <p:spPr>
          <a:xfrm>
            <a:off x="3" y="2057400"/>
            <a:ext cx="3579019"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67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F179-F771-473F-93E1-C1CDEEB704A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C23BC35-9969-4795-BA6A-C3C3AFAD6D02}"/>
              </a:ext>
            </a:extLst>
          </p:cNvPr>
          <p:cNvSpPr>
            <a:spLocks noGrp="1"/>
          </p:cNvSpPr>
          <p:nvPr>
            <p:ph type="pic" idx="1"/>
          </p:nvPr>
        </p:nvSpPr>
        <p:spPr>
          <a:xfrm>
            <a:off x="3887391" y="987432"/>
            <a:ext cx="4629150" cy="4873625"/>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1520313B-C7F1-497A-80A0-5D139D2BAE36}"/>
              </a:ext>
            </a:extLst>
          </p:cNvPr>
          <p:cNvSpPr>
            <a:spLocks noGrp="1"/>
          </p:cNvSpPr>
          <p:nvPr>
            <p:ph type="body" sz="half" idx="2"/>
          </p:nvPr>
        </p:nvSpPr>
        <p:spPr>
          <a:xfrm>
            <a:off x="629841" y="2208947"/>
            <a:ext cx="2949178" cy="3660043"/>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4">
            <a:extLst>
              <a:ext uri="{FF2B5EF4-FFF2-40B4-BE49-F238E27FC236}">
                <a16:creationId xmlns:a16="http://schemas.microsoft.com/office/drawing/2014/main" id="{0C5530BE-B4FA-42F3-8DCE-EC3BBF39FA34}"/>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6" name="Footer Placeholder 5">
            <a:extLst>
              <a:ext uri="{FF2B5EF4-FFF2-40B4-BE49-F238E27FC236}">
                <a16:creationId xmlns:a16="http://schemas.microsoft.com/office/drawing/2014/main" id="{B7AB7E56-0F88-4B16-9BD6-6071D7A85C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98828E-A4BF-4529-BA6F-EC0DEB6C2E7C}"/>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8" name="Straight Connector 7">
            <a:extLst>
              <a:ext uri="{FF2B5EF4-FFF2-40B4-BE49-F238E27FC236}">
                <a16:creationId xmlns:a16="http://schemas.microsoft.com/office/drawing/2014/main" id="{17D9C984-7A01-4F3B-B4B9-EBD892FCA914}"/>
              </a:ext>
            </a:extLst>
          </p:cNvPr>
          <p:cNvCxnSpPr>
            <a:cxnSpLocks/>
          </p:cNvCxnSpPr>
          <p:nvPr/>
        </p:nvCxnSpPr>
        <p:spPr>
          <a:xfrm>
            <a:off x="3" y="2057400"/>
            <a:ext cx="3579019"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213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96A3-2CEB-4D0B-8E17-D99C9AE48525}"/>
              </a:ext>
            </a:extLst>
          </p:cNvPr>
          <p:cNvSpPr>
            <a:spLocks noGrp="1"/>
          </p:cNvSpPr>
          <p:nvPr>
            <p:ph type="title"/>
          </p:nvPr>
        </p:nvSpPr>
        <p:spPr>
          <a:xfrm>
            <a:off x="628650" y="365126"/>
            <a:ext cx="7886700" cy="1157974"/>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FBA5D9-59E0-42BF-B099-FC923BBE04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491C79-A160-410E-8F12-A08A41AC582A}"/>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5" name="Footer Placeholder 4">
            <a:extLst>
              <a:ext uri="{FF2B5EF4-FFF2-40B4-BE49-F238E27FC236}">
                <a16:creationId xmlns:a16="http://schemas.microsoft.com/office/drawing/2014/main" id="{3A75CADD-1F09-453D-A35A-177FBD23D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338FE-8288-4C38-AA36-657EAC25D900}"/>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7" name="Straight Connector 6">
            <a:extLst>
              <a:ext uri="{FF2B5EF4-FFF2-40B4-BE49-F238E27FC236}">
                <a16:creationId xmlns:a16="http://schemas.microsoft.com/office/drawing/2014/main" id="{C060C644-2B15-47B2-9505-83C91694C786}"/>
              </a:ext>
            </a:extLst>
          </p:cNvPr>
          <p:cNvCxnSpPr>
            <a:cxnSpLocks/>
          </p:cNvCxnSpPr>
          <p:nvPr/>
        </p:nvCxnSpPr>
        <p:spPr>
          <a:xfrm>
            <a:off x="0" y="1523100"/>
            <a:ext cx="8515350" cy="0"/>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163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433FC3-A81B-4AD0-8EBB-28A6C848E922}"/>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DF1EC1-E7E5-4196-9F07-9297FA12C014}"/>
              </a:ext>
            </a:extLst>
          </p:cNvPr>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08BC3-CFC6-47C5-82E2-A018B2439E12}"/>
              </a:ext>
            </a:extLst>
          </p:cNvPr>
          <p:cNvSpPr>
            <a:spLocks noGrp="1"/>
          </p:cNvSpPr>
          <p:nvPr>
            <p:ph type="dt" sz="half" idx="10"/>
          </p:nvPr>
        </p:nvSpPr>
        <p:spPr/>
        <p:txBody>
          <a:bodyPr/>
          <a:lstStyle/>
          <a:p>
            <a:fld id="{C26FCCDF-26E5-417C-B1A6-F695981A10F8}" type="datetimeFigureOut">
              <a:rPr lang="en-US" smtClean="0"/>
              <a:t>4/28/2021</a:t>
            </a:fld>
            <a:endParaRPr lang="en-US"/>
          </a:p>
        </p:txBody>
      </p:sp>
      <p:sp>
        <p:nvSpPr>
          <p:cNvPr id="5" name="Footer Placeholder 4">
            <a:extLst>
              <a:ext uri="{FF2B5EF4-FFF2-40B4-BE49-F238E27FC236}">
                <a16:creationId xmlns:a16="http://schemas.microsoft.com/office/drawing/2014/main" id="{2A370AA9-00C4-40F9-A142-4AEB942D1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AB07C8-B112-4D02-B6F2-2CCDD469E282}"/>
              </a:ext>
            </a:extLst>
          </p:cNvPr>
          <p:cNvSpPr>
            <a:spLocks noGrp="1"/>
          </p:cNvSpPr>
          <p:nvPr>
            <p:ph type="sldNum" sz="quarter" idx="12"/>
          </p:nvPr>
        </p:nvSpPr>
        <p:spPr/>
        <p:txBody>
          <a:bodyPr/>
          <a:lstStyle/>
          <a:p>
            <a:fld id="{B7E7E098-D047-44FB-B45D-C3214B676993}" type="slidenum">
              <a:rPr lang="en-US" smtClean="0"/>
              <a:t>‹#›</a:t>
            </a:fld>
            <a:endParaRPr lang="en-US"/>
          </a:p>
        </p:txBody>
      </p:sp>
      <p:cxnSp>
        <p:nvCxnSpPr>
          <p:cNvPr id="7" name="Straight Connector 6">
            <a:extLst>
              <a:ext uri="{FF2B5EF4-FFF2-40B4-BE49-F238E27FC236}">
                <a16:creationId xmlns:a16="http://schemas.microsoft.com/office/drawing/2014/main" id="{E27EFD4C-F1DB-4F7D-ABAF-74B05469804E}"/>
              </a:ext>
            </a:extLst>
          </p:cNvPr>
          <p:cNvCxnSpPr>
            <a:cxnSpLocks/>
          </p:cNvCxnSpPr>
          <p:nvPr/>
        </p:nvCxnSpPr>
        <p:spPr>
          <a:xfrm flipV="1">
            <a:off x="6551380" y="1"/>
            <a:ext cx="0" cy="6176962"/>
          </a:xfrm>
          <a:prstGeom prst="line">
            <a:avLst/>
          </a:prstGeom>
          <a:ln w="38100">
            <a:solidFill>
              <a:srgbClr val="D621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4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BA2F93-D384-4466-BD02-AA921A1CC6CE}"/>
              </a:ext>
            </a:extLst>
          </p:cNvPr>
          <p:cNvSpPr>
            <a:spLocks noGrp="1"/>
          </p:cNvSpPr>
          <p:nvPr>
            <p:ph type="title"/>
          </p:nvPr>
        </p:nvSpPr>
        <p:spPr>
          <a:xfrm>
            <a:off x="628650" y="365125"/>
            <a:ext cx="7886700" cy="11612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024BB3-F0BD-4927-B836-F274E012857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2645B-CDA1-4D1C-BA0F-3026DCD22F90}"/>
              </a:ext>
            </a:extLst>
          </p:cNvPr>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latin typeface="+mn-lt"/>
              </a:defRPr>
            </a:lvl1pPr>
          </a:lstStyle>
          <a:p>
            <a:fld id="{C26FCCDF-26E5-417C-B1A6-F695981A10F8}" type="datetimeFigureOut">
              <a:rPr lang="en-US" smtClean="0"/>
              <a:pPr/>
              <a:t>4/28/2021</a:t>
            </a:fld>
            <a:endParaRPr lang="en-US"/>
          </a:p>
        </p:txBody>
      </p:sp>
      <p:sp>
        <p:nvSpPr>
          <p:cNvPr id="5" name="Footer Placeholder 4">
            <a:extLst>
              <a:ext uri="{FF2B5EF4-FFF2-40B4-BE49-F238E27FC236}">
                <a16:creationId xmlns:a16="http://schemas.microsoft.com/office/drawing/2014/main" id="{5C2ED275-B390-407E-9220-20EEDB4BEAC2}"/>
              </a:ext>
            </a:extLst>
          </p:cNvPr>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022CF2A7-E99E-45F0-8E8A-1E41E4AF0806}"/>
              </a:ext>
            </a:extLst>
          </p:cNvPr>
          <p:cNvSpPr>
            <a:spLocks noGrp="1"/>
          </p:cNvSpPr>
          <p:nvPr>
            <p:ph type="sldNum" sz="quarter" idx="4"/>
          </p:nvPr>
        </p:nvSpPr>
        <p:spPr>
          <a:xfrm>
            <a:off x="6457951" y="6356357"/>
            <a:ext cx="1397576" cy="365125"/>
          </a:xfrm>
          <a:prstGeom prst="rect">
            <a:avLst/>
          </a:prstGeom>
        </p:spPr>
        <p:txBody>
          <a:bodyPr vert="horz" lIns="91440" tIns="45720" rIns="91440" bIns="45720" rtlCol="0" anchor="ctr"/>
          <a:lstStyle>
            <a:lvl1pPr algn="r">
              <a:defRPr sz="900">
                <a:solidFill>
                  <a:schemeClr val="tx1">
                    <a:tint val="75000"/>
                  </a:schemeClr>
                </a:solidFill>
                <a:latin typeface="+mn-lt"/>
              </a:defRPr>
            </a:lvl1pPr>
          </a:lstStyle>
          <a:p>
            <a:fld id="{B7E7E098-D047-44FB-B45D-C3214B676993}" type="slidenum">
              <a:rPr lang="en-US" smtClean="0"/>
              <a:pPr/>
              <a:t>‹#›</a:t>
            </a:fld>
            <a:endParaRPr lang="en-US"/>
          </a:p>
        </p:txBody>
      </p:sp>
      <p:pic>
        <p:nvPicPr>
          <p:cNvPr id="8" name="Picture 7" descr="A black sign with white text&#10;&#10;Description automatically generated">
            <a:extLst>
              <a:ext uri="{FF2B5EF4-FFF2-40B4-BE49-F238E27FC236}">
                <a16:creationId xmlns:a16="http://schemas.microsoft.com/office/drawing/2014/main" id="{083D1AEF-9BC0-40AA-A099-67D0DBBA0FD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44827" y="6269575"/>
            <a:ext cx="809923" cy="538687"/>
          </a:xfrm>
          <a:prstGeom prst="rect">
            <a:avLst/>
          </a:prstGeom>
        </p:spPr>
      </p:pic>
    </p:spTree>
    <p:extLst>
      <p:ext uri="{BB962C8B-B14F-4D97-AF65-F5344CB8AC3E}">
        <p14:creationId xmlns:p14="http://schemas.microsoft.com/office/powerpoint/2010/main" val="102172809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685783" rtl="0" eaLnBrk="1" latinLnBrk="0" hangingPunct="1">
        <a:lnSpc>
          <a:spcPct val="90000"/>
        </a:lnSpc>
        <a:spcBef>
          <a:spcPct val="0"/>
        </a:spcBef>
        <a:buNone/>
        <a:defRPr sz="3300" kern="1200" cap="all" baseline="0">
          <a:solidFill>
            <a:schemeClr val="tx1"/>
          </a:solidFill>
          <a:latin typeface="+mn-lt"/>
          <a:ea typeface="+mj-ea"/>
          <a:cs typeface="+mj-cs"/>
        </a:defRPr>
      </a:lvl1pPr>
    </p:titleStyle>
    <p:bodyStyle>
      <a:lvl1pPr marL="171446" indent="-171446" algn="l" defTabSz="685783" rtl="0" eaLnBrk="1" latinLnBrk="0" hangingPunct="1">
        <a:lnSpc>
          <a:spcPct val="90000"/>
        </a:lnSpc>
        <a:spcBef>
          <a:spcPts val="751"/>
        </a:spcBef>
        <a:buFont typeface="Arial" panose="020B0604020202020204" pitchFamily="34" charset="0"/>
        <a:buChar char="•"/>
        <a:defRPr sz="21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james@nilanjohnso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1198-EB1B-4F70-88C3-4DA96B44A7C8}"/>
              </a:ext>
            </a:extLst>
          </p:cNvPr>
          <p:cNvSpPr>
            <a:spLocks noGrp="1"/>
          </p:cNvSpPr>
          <p:nvPr>
            <p:ph type="ctrTitle"/>
          </p:nvPr>
        </p:nvSpPr>
        <p:spPr/>
        <p:txBody>
          <a:bodyPr/>
          <a:lstStyle/>
          <a:p>
            <a:r>
              <a:rPr lang="en-US" dirty="0"/>
              <a:t>Workplace law related to Covid-19 at the tail end of the pandemic</a:t>
            </a:r>
          </a:p>
        </p:txBody>
      </p:sp>
      <p:sp>
        <p:nvSpPr>
          <p:cNvPr id="3" name="Subtitle 2">
            <a:extLst>
              <a:ext uri="{FF2B5EF4-FFF2-40B4-BE49-F238E27FC236}">
                <a16:creationId xmlns:a16="http://schemas.microsoft.com/office/drawing/2014/main" id="{904543C4-B5D1-4BF6-BFB7-6A17AD13BE63}"/>
              </a:ext>
            </a:extLst>
          </p:cNvPr>
          <p:cNvSpPr>
            <a:spLocks noGrp="1"/>
          </p:cNvSpPr>
          <p:nvPr>
            <p:ph type="subTitle" idx="1"/>
          </p:nvPr>
        </p:nvSpPr>
        <p:spPr/>
        <p:txBody>
          <a:bodyPr/>
          <a:lstStyle/>
          <a:p>
            <a:r>
              <a:rPr lang="en-US" dirty="0"/>
              <a:t>David James</a:t>
            </a:r>
          </a:p>
          <a:p>
            <a:r>
              <a:rPr lang="en-US" dirty="0"/>
              <a:t>Nilan Johnson Lewis PA</a:t>
            </a:r>
          </a:p>
          <a:p>
            <a:r>
              <a:rPr lang="en-US" dirty="0">
                <a:hlinkClick r:id="rId2"/>
              </a:rPr>
              <a:t>djames@nilanjohnson.com</a:t>
            </a:r>
            <a:endParaRPr lang="en-US" dirty="0"/>
          </a:p>
          <a:p>
            <a:endParaRPr lang="en-US" dirty="0"/>
          </a:p>
        </p:txBody>
      </p:sp>
    </p:spTree>
    <p:extLst>
      <p:ext uri="{BB962C8B-B14F-4D97-AF65-F5344CB8AC3E}">
        <p14:creationId xmlns:p14="http://schemas.microsoft.com/office/powerpoint/2010/main" val="619000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3EE83-FA55-4826-99FC-90811E0B29A5}"/>
              </a:ext>
            </a:extLst>
          </p:cNvPr>
          <p:cNvSpPr>
            <a:spLocks noGrp="1"/>
          </p:cNvSpPr>
          <p:nvPr>
            <p:ph type="title"/>
          </p:nvPr>
        </p:nvSpPr>
        <p:spPr/>
        <p:txBody>
          <a:bodyPr/>
          <a:lstStyle/>
          <a:p>
            <a:pPr algn="ctr"/>
            <a:r>
              <a:rPr lang="en-US" dirty="0"/>
              <a:t>Vaccinations – legal background</a:t>
            </a:r>
          </a:p>
        </p:txBody>
      </p:sp>
      <p:sp>
        <p:nvSpPr>
          <p:cNvPr id="3" name="Content Placeholder 2">
            <a:extLst>
              <a:ext uri="{FF2B5EF4-FFF2-40B4-BE49-F238E27FC236}">
                <a16:creationId xmlns:a16="http://schemas.microsoft.com/office/drawing/2014/main" id="{80475601-6CF5-4078-A644-DC79AC6B0DEE}"/>
              </a:ext>
            </a:extLst>
          </p:cNvPr>
          <p:cNvSpPr>
            <a:spLocks noGrp="1"/>
          </p:cNvSpPr>
          <p:nvPr>
            <p:ph idx="1"/>
          </p:nvPr>
        </p:nvSpPr>
        <p:spPr/>
        <p:txBody>
          <a:bodyPr/>
          <a:lstStyle/>
          <a:p>
            <a:r>
              <a:rPr lang="en-US" dirty="0"/>
              <a:t>The Americans with Disabilities Act (ADA) restricts employers from obtaining medical information</a:t>
            </a:r>
          </a:p>
          <a:p>
            <a:pPr lvl="1"/>
            <a:r>
              <a:rPr lang="en-US" dirty="0"/>
              <a:t>Applicants: only after a conditional offer</a:t>
            </a:r>
          </a:p>
          <a:p>
            <a:pPr lvl="1"/>
            <a:r>
              <a:rPr lang="en-US" dirty="0"/>
              <a:t>Employees: only if job-related and consistent with business necessity or employee poses a direct threat to themselves and other employees</a:t>
            </a:r>
          </a:p>
          <a:p>
            <a:r>
              <a:rPr lang="en-US" dirty="0"/>
              <a:t>The Genetic Information Nondiscrimination Act (GINA) restricts employers from obtaining medical information about family members</a:t>
            </a:r>
          </a:p>
          <a:p>
            <a:pPr lvl="1"/>
            <a:r>
              <a:rPr lang="en-US" dirty="0"/>
              <a:t>Has been permissible to ask whether employees have come in contact with others who are COVID-positive, but not specifically family</a:t>
            </a:r>
          </a:p>
          <a:p>
            <a:endParaRPr lang="en-US" dirty="0"/>
          </a:p>
          <a:p>
            <a:endParaRPr lang="en-US" dirty="0"/>
          </a:p>
        </p:txBody>
      </p:sp>
    </p:spTree>
    <p:extLst>
      <p:ext uri="{BB962C8B-B14F-4D97-AF65-F5344CB8AC3E}">
        <p14:creationId xmlns:p14="http://schemas.microsoft.com/office/powerpoint/2010/main" val="16311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0E769-0D4A-4857-A17C-1D4001BE70AD}"/>
              </a:ext>
            </a:extLst>
          </p:cNvPr>
          <p:cNvSpPr>
            <a:spLocks noGrp="1"/>
          </p:cNvSpPr>
          <p:nvPr>
            <p:ph type="title"/>
          </p:nvPr>
        </p:nvSpPr>
        <p:spPr/>
        <p:txBody>
          <a:bodyPr/>
          <a:lstStyle/>
          <a:p>
            <a:pPr algn="ctr"/>
            <a:r>
              <a:rPr lang="en-US" dirty="0"/>
              <a:t>Vaccinations</a:t>
            </a:r>
          </a:p>
        </p:txBody>
      </p:sp>
      <p:sp>
        <p:nvSpPr>
          <p:cNvPr id="3" name="Content Placeholder 2">
            <a:extLst>
              <a:ext uri="{FF2B5EF4-FFF2-40B4-BE49-F238E27FC236}">
                <a16:creationId xmlns:a16="http://schemas.microsoft.com/office/drawing/2014/main" id="{31D88BF7-5276-4EBE-95A7-BC448CA60873}"/>
              </a:ext>
            </a:extLst>
          </p:cNvPr>
          <p:cNvSpPr>
            <a:spLocks noGrp="1"/>
          </p:cNvSpPr>
          <p:nvPr>
            <p:ph idx="1"/>
          </p:nvPr>
        </p:nvSpPr>
        <p:spPr/>
        <p:txBody>
          <a:bodyPr/>
          <a:lstStyle/>
          <a:p>
            <a:r>
              <a:rPr lang="en-US" dirty="0"/>
              <a:t>Can we mandate vaccinations at our workplace?</a:t>
            </a:r>
          </a:p>
          <a:p>
            <a:pPr lvl="1"/>
            <a:r>
              <a:rPr lang="en-US" dirty="0"/>
              <a:t>Yes, but be open to accommodations based on d</a:t>
            </a:r>
            <a:r>
              <a:rPr lang="en-US" sz="1800" dirty="0"/>
              <a:t>isability or religion</a:t>
            </a:r>
          </a:p>
          <a:p>
            <a:pPr lvl="1"/>
            <a:r>
              <a:rPr lang="en-US" sz="1800" dirty="0"/>
              <a:t>Consistency is essential – cannot make exceptions for your top performers</a:t>
            </a:r>
          </a:p>
          <a:p>
            <a:pPr lvl="1"/>
            <a:r>
              <a:rPr lang="en-US" dirty="0"/>
              <a:t>Strongly consider unpaid leave of absence as a consequence rather than termination</a:t>
            </a:r>
          </a:p>
          <a:p>
            <a:pPr lvl="2"/>
            <a:r>
              <a:rPr lang="en-US" sz="1800" dirty="0"/>
              <a:t>Reduces risk of disability/religion claims</a:t>
            </a:r>
          </a:p>
          <a:p>
            <a:pPr lvl="2"/>
            <a:r>
              <a:rPr lang="en-US" sz="1800" dirty="0"/>
              <a:t>We may achieve herd immunity, at which point we can bring these employees back, too</a:t>
            </a:r>
          </a:p>
          <a:p>
            <a:r>
              <a:rPr lang="en-US" dirty="0"/>
              <a:t>Should we mandate?</a:t>
            </a:r>
          </a:p>
          <a:p>
            <a:pPr lvl="1"/>
            <a:r>
              <a:rPr lang="en-US" dirty="0"/>
              <a:t>Few are</a:t>
            </a:r>
          </a:p>
          <a:p>
            <a:pPr lvl="2"/>
            <a:r>
              <a:rPr lang="en-US" sz="1800" dirty="0"/>
              <a:t>Philosophically, not their place to dictate</a:t>
            </a:r>
          </a:p>
          <a:p>
            <a:pPr lvl="2"/>
            <a:r>
              <a:rPr lang="en-US" sz="1800" dirty="0"/>
              <a:t>Concerned about whether/how to issue consequences</a:t>
            </a:r>
          </a:p>
          <a:p>
            <a:endParaRPr lang="en-US" sz="2400" dirty="0"/>
          </a:p>
          <a:p>
            <a:pPr lvl="2"/>
            <a:endParaRPr lang="en-US" dirty="0"/>
          </a:p>
        </p:txBody>
      </p:sp>
    </p:spTree>
    <p:extLst>
      <p:ext uri="{BB962C8B-B14F-4D97-AF65-F5344CB8AC3E}">
        <p14:creationId xmlns:p14="http://schemas.microsoft.com/office/powerpoint/2010/main" val="3504515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5CC-3C9F-4C62-B0B2-A9F17F8C958D}"/>
              </a:ext>
            </a:extLst>
          </p:cNvPr>
          <p:cNvSpPr>
            <a:spLocks noGrp="1"/>
          </p:cNvSpPr>
          <p:nvPr>
            <p:ph type="title"/>
          </p:nvPr>
        </p:nvSpPr>
        <p:spPr/>
        <p:txBody>
          <a:bodyPr/>
          <a:lstStyle/>
          <a:p>
            <a:pPr algn="ctr"/>
            <a:r>
              <a:rPr lang="en-US" dirty="0"/>
              <a:t>Vaccinations</a:t>
            </a:r>
          </a:p>
        </p:txBody>
      </p:sp>
      <p:sp>
        <p:nvSpPr>
          <p:cNvPr id="3" name="Content Placeholder 2">
            <a:extLst>
              <a:ext uri="{FF2B5EF4-FFF2-40B4-BE49-F238E27FC236}">
                <a16:creationId xmlns:a16="http://schemas.microsoft.com/office/drawing/2014/main" id="{D7547B1D-A0E7-4CC3-A2DA-F949C2B87D3D}"/>
              </a:ext>
            </a:extLst>
          </p:cNvPr>
          <p:cNvSpPr>
            <a:spLocks noGrp="1"/>
          </p:cNvSpPr>
          <p:nvPr>
            <p:ph idx="1"/>
          </p:nvPr>
        </p:nvSpPr>
        <p:spPr/>
        <p:txBody>
          <a:bodyPr/>
          <a:lstStyle/>
          <a:p>
            <a:r>
              <a:rPr lang="en-US" dirty="0"/>
              <a:t>If we don’t mandate, how can we encourage vaccination?</a:t>
            </a:r>
          </a:p>
          <a:p>
            <a:pPr lvl="1"/>
            <a:r>
              <a:rPr lang="en-US" dirty="0"/>
              <a:t>Education: can provide scientific/medical information to employees</a:t>
            </a:r>
          </a:p>
          <a:p>
            <a:pPr lvl="1"/>
            <a:r>
              <a:rPr lang="en-US" dirty="0"/>
              <a:t>Incentives</a:t>
            </a:r>
          </a:p>
          <a:p>
            <a:pPr lvl="2"/>
            <a:r>
              <a:rPr lang="en-US" sz="1800" dirty="0"/>
              <a:t>Some advocacy groups have challenged healthy-choice incentives over the past decade, attempting to protect older employees and employees with disability</a:t>
            </a:r>
          </a:p>
          <a:p>
            <a:pPr lvl="2"/>
            <a:r>
              <a:rPr lang="en-US" sz="1800" dirty="0"/>
              <a:t>Some limitations – de minimis test (water bottle?)</a:t>
            </a:r>
          </a:p>
          <a:p>
            <a:pPr lvl="2"/>
            <a:r>
              <a:rPr lang="en-US" sz="1800" dirty="0"/>
              <a:t>Financial incentive – two figures likely ok</a:t>
            </a:r>
          </a:p>
          <a:p>
            <a:pPr lvl="3"/>
            <a:r>
              <a:rPr lang="en-US" sz="1800" dirty="0"/>
              <a:t>Get creative – maybe more is permissible if part of a drawing/raffle</a:t>
            </a:r>
          </a:p>
          <a:p>
            <a:pPr lvl="2"/>
            <a:r>
              <a:rPr lang="en-US" sz="1800" dirty="0"/>
              <a:t>Group incentive – bonus for percentage of employees reaching a threshold</a:t>
            </a:r>
          </a:p>
          <a:p>
            <a:pPr lvl="2"/>
            <a:endParaRPr lang="en-US" sz="1949" dirty="0"/>
          </a:p>
        </p:txBody>
      </p:sp>
    </p:spTree>
    <p:extLst>
      <p:ext uri="{BB962C8B-B14F-4D97-AF65-F5344CB8AC3E}">
        <p14:creationId xmlns:p14="http://schemas.microsoft.com/office/powerpoint/2010/main" val="2394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D946-8593-4032-AE75-9AE7146BA6E2}"/>
              </a:ext>
            </a:extLst>
          </p:cNvPr>
          <p:cNvSpPr>
            <a:spLocks noGrp="1"/>
          </p:cNvSpPr>
          <p:nvPr>
            <p:ph type="title"/>
          </p:nvPr>
        </p:nvSpPr>
        <p:spPr/>
        <p:txBody>
          <a:bodyPr/>
          <a:lstStyle/>
          <a:p>
            <a:pPr algn="ctr"/>
            <a:r>
              <a:rPr lang="en-US" dirty="0"/>
              <a:t>vaccinations</a:t>
            </a:r>
          </a:p>
        </p:txBody>
      </p:sp>
      <p:sp>
        <p:nvSpPr>
          <p:cNvPr id="3" name="Content Placeholder 2">
            <a:extLst>
              <a:ext uri="{FF2B5EF4-FFF2-40B4-BE49-F238E27FC236}">
                <a16:creationId xmlns:a16="http://schemas.microsoft.com/office/drawing/2014/main" id="{FC3F37B4-81C6-4B8C-9994-CFD8240D3814}"/>
              </a:ext>
            </a:extLst>
          </p:cNvPr>
          <p:cNvSpPr>
            <a:spLocks noGrp="1"/>
          </p:cNvSpPr>
          <p:nvPr>
            <p:ph idx="1"/>
          </p:nvPr>
        </p:nvSpPr>
        <p:spPr/>
        <p:txBody>
          <a:bodyPr>
            <a:normAutofit lnSpcReduction="10000"/>
          </a:bodyPr>
          <a:lstStyle/>
          <a:p>
            <a:r>
              <a:rPr lang="en-US" sz="2000" dirty="0"/>
              <a:t>How about PTO as an incentive?</a:t>
            </a:r>
          </a:p>
          <a:p>
            <a:r>
              <a:rPr lang="en-US" sz="2000" dirty="0"/>
              <a:t>Likely permissible particularly with an additional measure</a:t>
            </a:r>
          </a:p>
          <a:p>
            <a:pPr lvl="1"/>
            <a:r>
              <a:rPr lang="en-US" sz="2000" dirty="0">
                <a:effectLst/>
                <a:latin typeface="Calibri" panose="020F0502020204030204" pitchFamily="34" charset="0"/>
                <a:ea typeface="Times New Roman" panose="02020603050405020304" pitchFamily="18" charset="0"/>
              </a:rPr>
              <a:t>Require that the PTO is used on the day of the shot or the day after, so that the benefit is tied to possible illness/complications from the shot</a:t>
            </a:r>
            <a:endParaRPr lang="en-US" sz="2000" dirty="0">
              <a:latin typeface="Calibri" panose="020F0502020204030204" pitchFamily="34" charset="0"/>
              <a:ea typeface="Times New Roman" panose="02020603050405020304" pitchFamily="18" charset="0"/>
            </a:endParaRPr>
          </a:p>
          <a:p>
            <a:pPr lvl="2"/>
            <a:r>
              <a:rPr lang="en-US" sz="2000" dirty="0">
                <a:effectLst/>
                <a:latin typeface="Calibri" panose="020F0502020204030204" pitchFamily="34" charset="0"/>
                <a:ea typeface="Calibri" panose="020F0502020204030204" pitchFamily="34" charset="0"/>
              </a:rPr>
              <a:t>OR (not AND, because doing both would be inconsistent)</a:t>
            </a:r>
          </a:p>
          <a:p>
            <a:pPr lvl="1"/>
            <a:r>
              <a:rPr lang="en-US" sz="2000" dirty="0">
                <a:effectLst/>
                <a:latin typeface="Calibri" panose="020F0502020204030204" pitchFamily="34" charset="0"/>
                <a:ea typeface="Times New Roman" panose="02020603050405020304" pitchFamily="18" charset="0"/>
              </a:rPr>
              <a:t>If an individual with a disability or a religious objection comes forward and says he/she would have gotten the vaccine but for the disability, just give him/her the PTO </a:t>
            </a:r>
          </a:p>
          <a:p>
            <a:pPr lvl="2"/>
            <a:r>
              <a:rPr lang="en-US" sz="2000" dirty="0">
                <a:effectLst/>
                <a:latin typeface="Calibri" panose="020F0502020204030204" pitchFamily="34" charset="0"/>
                <a:ea typeface="Times New Roman" panose="02020603050405020304" pitchFamily="18" charset="0"/>
              </a:rPr>
              <a:t>I haven’t heard reports back of anyone coming forward; I don’t anticipate much use or abuse of this opportunity</a:t>
            </a:r>
            <a:endParaRPr lang="en-US" sz="2000" dirty="0">
              <a:latin typeface="Calibri" panose="020F0502020204030204" pitchFamily="34" charset="0"/>
              <a:ea typeface="Times New Roman" panose="02020603050405020304" pitchFamily="18" charset="0"/>
            </a:endParaRPr>
          </a:p>
          <a:p>
            <a:r>
              <a:rPr lang="en-US" sz="2000" dirty="0">
                <a:effectLst/>
                <a:latin typeface="Calibri" panose="020F0502020204030204" pitchFamily="34" charset="0"/>
                <a:ea typeface="Calibri" panose="020F0502020204030204" pitchFamily="34" charset="0"/>
              </a:rPr>
              <a:t>It’s not risk-free, but (a) I think there’s a reasonable argument that a day of PTO is de minimis, (b) employers want to support vaccination, and it’s hard to do less than this and still incentivize it, and (c) failing to meaningfully incentivize vaccinations isn’t risk-free either.</a:t>
            </a:r>
          </a:p>
          <a:p>
            <a:endParaRPr lang="en-US" dirty="0"/>
          </a:p>
        </p:txBody>
      </p:sp>
    </p:spTree>
    <p:extLst>
      <p:ext uri="{BB962C8B-B14F-4D97-AF65-F5344CB8AC3E}">
        <p14:creationId xmlns:p14="http://schemas.microsoft.com/office/powerpoint/2010/main" val="3043471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50F6-75D5-42A2-AE01-76027A0CA8F1}"/>
              </a:ext>
            </a:extLst>
          </p:cNvPr>
          <p:cNvSpPr>
            <a:spLocks noGrp="1"/>
          </p:cNvSpPr>
          <p:nvPr>
            <p:ph type="title"/>
          </p:nvPr>
        </p:nvSpPr>
        <p:spPr/>
        <p:txBody>
          <a:bodyPr/>
          <a:lstStyle/>
          <a:p>
            <a:pPr algn="ctr"/>
            <a:r>
              <a:rPr lang="en-US" dirty="0"/>
              <a:t>Vaccinations</a:t>
            </a:r>
          </a:p>
        </p:txBody>
      </p:sp>
      <p:sp>
        <p:nvSpPr>
          <p:cNvPr id="3" name="Content Placeholder 2">
            <a:extLst>
              <a:ext uri="{FF2B5EF4-FFF2-40B4-BE49-F238E27FC236}">
                <a16:creationId xmlns:a16="http://schemas.microsoft.com/office/drawing/2014/main" id="{DF8CF8F0-63CA-4D45-92BF-CFA75036EB9C}"/>
              </a:ext>
            </a:extLst>
          </p:cNvPr>
          <p:cNvSpPr>
            <a:spLocks noGrp="1"/>
          </p:cNvSpPr>
          <p:nvPr>
            <p:ph idx="1"/>
          </p:nvPr>
        </p:nvSpPr>
        <p:spPr/>
        <p:txBody>
          <a:bodyPr>
            <a:normAutofit/>
          </a:bodyPr>
          <a:lstStyle/>
          <a:p>
            <a:r>
              <a:rPr lang="en-US" dirty="0"/>
              <a:t>Can we engage a third-party to visit our workplace and provide vaccinations?</a:t>
            </a:r>
          </a:p>
          <a:p>
            <a:pPr lvl="1"/>
            <a:r>
              <a:rPr lang="en-US" dirty="0"/>
              <a:t>Yes.  The vaccine itself is not a medical examination</a:t>
            </a:r>
          </a:p>
          <a:p>
            <a:pPr lvl="1"/>
            <a:r>
              <a:rPr lang="en-US" dirty="0"/>
              <a:t>But…information obtained through pre-screening questions likely is prohibited medical information, so employers should remain distant from that process</a:t>
            </a:r>
          </a:p>
          <a:p>
            <a:r>
              <a:rPr lang="en-US" dirty="0"/>
              <a:t>Can we require proof of vaccination?</a:t>
            </a:r>
          </a:p>
          <a:p>
            <a:pPr lvl="1"/>
            <a:r>
              <a:rPr lang="en-US" dirty="0"/>
              <a:t>Yes. </a:t>
            </a:r>
            <a:r>
              <a:rPr lang="en-US" b="0" i="0" dirty="0">
                <a:solidFill>
                  <a:srgbClr val="1B1B1B"/>
                </a:solidFill>
                <a:effectLst/>
              </a:rPr>
              <a:t>Simply requesting proof of receipt of a COVID-19 vaccination is not likely to elicit information about a disability and, therefore, is not a disability-related inquiry.  </a:t>
            </a:r>
          </a:p>
          <a:p>
            <a:pPr lvl="1"/>
            <a:r>
              <a:rPr lang="en-US" b="0" i="0" dirty="0">
                <a:solidFill>
                  <a:srgbClr val="1B1B1B"/>
                </a:solidFill>
                <a:effectLst/>
              </a:rPr>
              <a:t>However, follow-up questions (e.g., “why not?”) may elicit information about a disability and would be unlawful </a:t>
            </a:r>
          </a:p>
          <a:p>
            <a:pPr lvl="1"/>
            <a:r>
              <a:rPr lang="en-US" b="0" i="0" dirty="0">
                <a:solidFill>
                  <a:srgbClr val="1B1B1B"/>
                </a:solidFill>
                <a:effectLst/>
              </a:rPr>
              <a:t>May want to warn the employee not to provide any medical information as part of the proof in order to avoid implicating the ADA.</a:t>
            </a:r>
            <a:endParaRPr lang="en-US" dirty="0"/>
          </a:p>
        </p:txBody>
      </p:sp>
    </p:spTree>
    <p:extLst>
      <p:ext uri="{BB962C8B-B14F-4D97-AF65-F5344CB8AC3E}">
        <p14:creationId xmlns:p14="http://schemas.microsoft.com/office/powerpoint/2010/main" val="3789980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E4284-6518-40A9-AC17-820CCA8DE662}"/>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114186A7-DCB7-4300-B876-C1A54286D51B}"/>
              </a:ext>
            </a:extLst>
          </p:cNvPr>
          <p:cNvSpPr>
            <a:spLocks noGrp="1"/>
          </p:cNvSpPr>
          <p:nvPr>
            <p:ph idx="1"/>
          </p:nvPr>
        </p:nvSpPr>
        <p:spPr/>
        <p:txBody>
          <a:bodyPr>
            <a:normAutofit/>
          </a:bodyPr>
          <a:lstStyle/>
          <a:p>
            <a:r>
              <a:rPr lang="en-US" dirty="0"/>
              <a:t>Temperature testing generally prohibited – only permitted due to the pandemic</a:t>
            </a:r>
          </a:p>
          <a:p>
            <a:pPr lvl="1"/>
            <a:r>
              <a:rPr lang="en-US" dirty="0"/>
              <a:t>Similarly, cannot ask about any symptoms when appearing for work or calling in sick</a:t>
            </a:r>
          </a:p>
          <a:p>
            <a:r>
              <a:rPr lang="en-US" dirty="0"/>
              <a:t>The EEOC generally has deferred to CDC guidance, so employers should track it, too, to determine when to cease this activity</a:t>
            </a:r>
          </a:p>
        </p:txBody>
      </p:sp>
    </p:spTree>
    <p:extLst>
      <p:ext uri="{BB962C8B-B14F-4D97-AF65-F5344CB8AC3E}">
        <p14:creationId xmlns:p14="http://schemas.microsoft.com/office/powerpoint/2010/main" val="402521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4EA3F-F346-4420-A99B-AF5FEE027C29}"/>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37B17AAA-807D-49D4-998F-3AA342DB8177}"/>
              </a:ext>
            </a:extLst>
          </p:cNvPr>
          <p:cNvSpPr>
            <a:spLocks noGrp="1"/>
          </p:cNvSpPr>
          <p:nvPr>
            <p:ph idx="1"/>
          </p:nvPr>
        </p:nvSpPr>
        <p:spPr/>
        <p:txBody>
          <a:bodyPr>
            <a:normAutofit lnSpcReduction="10000"/>
          </a:bodyPr>
          <a:lstStyle/>
          <a:p>
            <a:r>
              <a:rPr lang="en-US" dirty="0"/>
              <a:t>Working from home as a reasonable accommodation – more difficult to establish that doing so is not reasonable or is an undue hardship for employees with a disability moving forward</a:t>
            </a:r>
          </a:p>
          <a:p>
            <a:pPr lvl="1"/>
            <a:r>
              <a:rPr lang="en-US" dirty="0"/>
              <a:t>Experience working from home over extended period</a:t>
            </a:r>
          </a:p>
          <a:p>
            <a:pPr lvl="1"/>
            <a:r>
              <a:rPr lang="en-US" dirty="0"/>
              <a:t>Advances (and potentially investment) in technology</a:t>
            </a:r>
          </a:p>
          <a:p>
            <a:r>
              <a:rPr lang="en-US" dirty="0"/>
              <a:t>Document specific shortcomings of working from home</a:t>
            </a:r>
          </a:p>
          <a:p>
            <a:pPr lvl="1"/>
            <a:r>
              <a:rPr lang="en-US" dirty="0"/>
              <a:t>Preference for in-person meetings, etc. not enough</a:t>
            </a:r>
          </a:p>
          <a:p>
            <a:pPr lvl="1"/>
            <a:r>
              <a:rPr lang="en-US" dirty="0"/>
              <a:t>Identify the specific tasks that cannot be done (or cannot be done effectively) when working from home – look for the exceptions that were made</a:t>
            </a:r>
          </a:p>
          <a:p>
            <a:pPr lvl="1"/>
            <a:r>
              <a:rPr lang="en-US" dirty="0"/>
              <a:t>Essential functions (always permissible to require) v. marginal functions (generally cannot be required/must be accommodated)</a:t>
            </a:r>
          </a:p>
          <a:p>
            <a:pPr lvl="2"/>
            <a:r>
              <a:rPr lang="en-US" sz="1600" dirty="0"/>
              <a:t>But note that teleworking during pandemic may call into question whether essential functions are actually marginal</a:t>
            </a:r>
          </a:p>
          <a:p>
            <a:r>
              <a:rPr lang="en-US" sz="2200" dirty="0"/>
              <a:t>Note that permitting employees to work from home may bring new state laws – including tax laws – into play</a:t>
            </a:r>
          </a:p>
        </p:txBody>
      </p:sp>
    </p:spTree>
    <p:extLst>
      <p:ext uri="{BB962C8B-B14F-4D97-AF65-F5344CB8AC3E}">
        <p14:creationId xmlns:p14="http://schemas.microsoft.com/office/powerpoint/2010/main" val="3499306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2C23-0949-4AA7-81C6-397151F710BA}"/>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E2F61E97-4801-4492-89F1-73D84375243F}"/>
              </a:ext>
            </a:extLst>
          </p:cNvPr>
          <p:cNvSpPr>
            <a:spLocks noGrp="1"/>
          </p:cNvSpPr>
          <p:nvPr>
            <p:ph idx="1"/>
          </p:nvPr>
        </p:nvSpPr>
        <p:spPr/>
        <p:txBody>
          <a:bodyPr/>
          <a:lstStyle/>
          <a:p>
            <a:r>
              <a:rPr lang="en-US" dirty="0"/>
              <a:t>Furloughs v. layoffs</a:t>
            </a:r>
          </a:p>
          <a:p>
            <a:pPr lvl="1"/>
            <a:r>
              <a:rPr lang="en-US" dirty="0"/>
              <a:t>Layoff – no duty to recall employees; if recalled, it is a rehire</a:t>
            </a:r>
          </a:p>
          <a:p>
            <a:pPr lvl="1"/>
            <a:r>
              <a:rPr lang="en-US" dirty="0"/>
              <a:t>Furloughs – no legal duty to recall, but commitment; if recalled, this is a return to active work, not a rehire</a:t>
            </a:r>
          </a:p>
          <a:p>
            <a:pPr lvl="2"/>
            <a:r>
              <a:rPr lang="en-US" sz="1800" dirty="0"/>
              <a:t>Considerations of drug testing and background checks</a:t>
            </a:r>
          </a:p>
          <a:p>
            <a:r>
              <a:rPr lang="en-US" dirty="0"/>
              <a:t>When recalling, be alert for adverse impact (race, sex, age, etc.)</a:t>
            </a:r>
          </a:p>
          <a:p>
            <a:r>
              <a:rPr lang="en-US" dirty="0"/>
              <a:t>Restoring wage/salary reductions: do it only once, particularly for exempt/salaried employees</a:t>
            </a:r>
          </a:p>
          <a:p>
            <a:pPr lvl="1"/>
            <a:r>
              <a:rPr lang="en-US" dirty="0"/>
              <a:t>Salary basis test requires that salary doesn’t vary based on quantity of work available</a:t>
            </a:r>
          </a:p>
          <a:p>
            <a:pPr lvl="1"/>
            <a:r>
              <a:rPr lang="en-US" dirty="0"/>
              <a:t>Avoid retro-paying to make employees whole, or consider bonus instead</a:t>
            </a:r>
          </a:p>
          <a:p>
            <a:endParaRPr lang="en-US" dirty="0"/>
          </a:p>
        </p:txBody>
      </p:sp>
    </p:spTree>
    <p:extLst>
      <p:ext uri="{BB962C8B-B14F-4D97-AF65-F5344CB8AC3E}">
        <p14:creationId xmlns:p14="http://schemas.microsoft.com/office/powerpoint/2010/main" val="346972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CB45E-8315-4860-8DBE-234B7376271B}"/>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7E5DEF83-47F0-40E4-B27A-0CAD85D42828}"/>
              </a:ext>
            </a:extLst>
          </p:cNvPr>
          <p:cNvSpPr>
            <a:spLocks noGrp="1"/>
          </p:cNvSpPr>
          <p:nvPr>
            <p:ph idx="1"/>
          </p:nvPr>
        </p:nvSpPr>
        <p:spPr/>
        <p:txBody>
          <a:bodyPr/>
          <a:lstStyle/>
          <a:p>
            <a:r>
              <a:rPr lang="en-US" dirty="0"/>
              <a:t>Union activity stemming from safety concerns/frustrations</a:t>
            </a:r>
          </a:p>
          <a:p>
            <a:pPr lvl="1"/>
            <a:r>
              <a:rPr lang="en-US" dirty="0"/>
              <a:t>Be alert for union discussions, distributed materials, etc.</a:t>
            </a:r>
          </a:p>
          <a:p>
            <a:pPr lvl="1"/>
            <a:r>
              <a:rPr lang="en-US" dirty="0"/>
              <a:t>Consider issues/themes that arose during pandemic and could not have been addressed real-time</a:t>
            </a:r>
          </a:p>
          <a:p>
            <a:pPr lvl="2"/>
            <a:r>
              <a:rPr lang="en-US" sz="1800" dirty="0"/>
              <a:t>Address them now proactively</a:t>
            </a:r>
          </a:p>
          <a:p>
            <a:r>
              <a:rPr lang="en-US" dirty="0"/>
              <a:t>Protected concerted activity – protected communications regardless of union presence</a:t>
            </a:r>
          </a:p>
          <a:p>
            <a:pPr lvl="1"/>
            <a:r>
              <a:rPr lang="en-US" sz="2100" dirty="0"/>
              <a:t>Employees speaking on behalf of group/raising group concerns</a:t>
            </a:r>
          </a:p>
          <a:p>
            <a:pPr lvl="2"/>
            <a:r>
              <a:rPr lang="en-US" sz="1800" dirty="0"/>
              <a:t>Not individual/personal gripes</a:t>
            </a:r>
          </a:p>
          <a:p>
            <a:pPr lvl="1"/>
            <a:r>
              <a:rPr lang="en-US" sz="2100" dirty="0"/>
              <a:t>Can be protected even if presented in aggressive manner</a:t>
            </a:r>
          </a:p>
          <a:p>
            <a:pPr lvl="1"/>
            <a:r>
              <a:rPr lang="en-US" sz="2100" dirty="0"/>
              <a:t>Pause and analyze before considering discipline/termination</a:t>
            </a:r>
          </a:p>
        </p:txBody>
      </p:sp>
    </p:spTree>
    <p:extLst>
      <p:ext uri="{BB962C8B-B14F-4D97-AF65-F5344CB8AC3E}">
        <p14:creationId xmlns:p14="http://schemas.microsoft.com/office/powerpoint/2010/main" val="2663681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CB45E-8315-4860-8DBE-234B7376271B}"/>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7E5DEF83-47F0-40E4-B27A-0CAD85D42828}"/>
              </a:ext>
            </a:extLst>
          </p:cNvPr>
          <p:cNvSpPr>
            <a:spLocks noGrp="1"/>
          </p:cNvSpPr>
          <p:nvPr>
            <p:ph idx="1"/>
          </p:nvPr>
        </p:nvSpPr>
        <p:spPr/>
        <p:txBody>
          <a:bodyPr/>
          <a:lstStyle/>
          <a:p>
            <a:r>
              <a:rPr lang="en-US" dirty="0"/>
              <a:t>Review of existing policies and protocols – what worked?  What needs to be upgraded?</a:t>
            </a:r>
          </a:p>
          <a:p>
            <a:pPr lvl="1"/>
            <a:r>
              <a:rPr lang="en-US" dirty="0"/>
              <a:t>Availability and investment in video communication (e.g., Zoom)</a:t>
            </a:r>
          </a:p>
          <a:p>
            <a:pPr lvl="1"/>
            <a:r>
              <a:rPr lang="en-US" dirty="0"/>
              <a:t>Data security systems with an increasingly remote workforce</a:t>
            </a:r>
          </a:p>
          <a:p>
            <a:pPr lvl="1"/>
            <a:r>
              <a:rPr lang="en-US" dirty="0"/>
              <a:t>Sick time/PTO policies – are we properly encouraging use?</a:t>
            </a:r>
          </a:p>
          <a:p>
            <a:pPr lvl="1"/>
            <a:r>
              <a:rPr lang="en-US" dirty="0"/>
              <a:t>Busines continuity plans</a:t>
            </a:r>
          </a:p>
          <a:p>
            <a:pPr lvl="1"/>
            <a:r>
              <a:rPr lang="en-US" dirty="0"/>
              <a:t>Health and cleanliness practices</a:t>
            </a:r>
          </a:p>
          <a:p>
            <a:pPr lvl="2"/>
            <a:r>
              <a:rPr lang="en-US" sz="1800" dirty="0"/>
              <a:t>Some OSHA guidelines, such as those requiring postings about handwashing and making hand sanitizer available, may be here to stay</a:t>
            </a:r>
          </a:p>
          <a:p>
            <a:pPr lvl="1"/>
            <a:r>
              <a:rPr lang="en-US" dirty="0"/>
              <a:t>Expense reimbursement practices, whether required by law or not</a:t>
            </a:r>
          </a:p>
          <a:p>
            <a:r>
              <a:rPr lang="en-US" dirty="0"/>
              <a:t>Anticipated turnover: in a recent survey, 26% of employees indicate that they intend to look for new work after the pandemic (34% among </a:t>
            </a:r>
            <a:r>
              <a:rPr lang="en-US" dirty="0" err="1"/>
              <a:t>Millenials</a:t>
            </a:r>
            <a:r>
              <a:rPr lang="en-US" dirty="0"/>
              <a:t>)</a:t>
            </a:r>
          </a:p>
          <a:p>
            <a:pPr lvl="1"/>
            <a:r>
              <a:rPr lang="en-US" dirty="0"/>
              <a:t>Look for ways to reconnect and re-energize</a:t>
            </a:r>
          </a:p>
        </p:txBody>
      </p:sp>
    </p:spTree>
    <p:extLst>
      <p:ext uri="{BB962C8B-B14F-4D97-AF65-F5344CB8AC3E}">
        <p14:creationId xmlns:p14="http://schemas.microsoft.com/office/powerpoint/2010/main" val="3140430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88EB-A2B6-4942-AAD7-3D2282BF107F}"/>
              </a:ext>
            </a:extLst>
          </p:cNvPr>
          <p:cNvSpPr>
            <a:spLocks noGrp="1"/>
          </p:cNvSpPr>
          <p:nvPr>
            <p:ph type="title"/>
          </p:nvPr>
        </p:nvSpPr>
        <p:spPr/>
        <p:txBody>
          <a:bodyPr/>
          <a:lstStyle/>
          <a:p>
            <a:pPr algn="ctr"/>
            <a:r>
              <a:rPr lang="en-US" dirty="0"/>
              <a:t>Post-Pandemic</a:t>
            </a:r>
          </a:p>
        </p:txBody>
      </p:sp>
      <p:sp>
        <p:nvSpPr>
          <p:cNvPr id="3" name="Content Placeholder 2">
            <a:extLst>
              <a:ext uri="{FF2B5EF4-FFF2-40B4-BE49-F238E27FC236}">
                <a16:creationId xmlns:a16="http://schemas.microsoft.com/office/drawing/2014/main" id="{B25D40C3-E1A6-4CF1-AA7C-1B201CFDA541}"/>
              </a:ext>
            </a:extLst>
          </p:cNvPr>
          <p:cNvSpPr>
            <a:spLocks noGrp="1"/>
          </p:cNvSpPr>
          <p:nvPr>
            <p:ph idx="1"/>
          </p:nvPr>
        </p:nvSpPr>
        <p:spPr/>
        <p:txBody>
          <a:bodyPr/>
          <a:lstStyle/>
          <a:p>
            <a:r>
              <a:rPr lang="en-US" dirty="0"/>
              <a:t>Litigation trends to keep in mind:</a:t>
            </a:r>
          </a:p>
          <a:p>
            <a:pPr lvl="1"/>
            <a:r>
              <a:rPr lang="en-US" sz="2100" b="0" i="0" dirty="0">
                <a:solidFill>
                  <a:srgbClr val="292929"/>
                </a:solidFill>
                <a:effectLst/>
              </a:rPr>
              <a:t>Retaliation against an employee who raised health or safety concerns or requested time off or accommodations</a:t>
            </a:r>
          </a:p>
          <a:p>
            <a:pPr lvl="1"/>
            <a:r>
              <a:rPr lang="en-US" sz="2100" b="0" i="0" dirty="0">
                <a:solidFill>
                  <a:srgbClr val="292929"/>
                </a:solidFill>
                <a:effectLst/>
              </a:rPr>
              <a:t>Failure to accommodate an employee’s alleged disability (or serious medical condition), including mental illness</a:t>
            </a:r>
          </a:p>
          <a:p>
            <a:pPr lvl="1"/>
            <a:r>
              <a:rPr lang="en-US" sz="2100" b="0" i="0" dirty="0">
                <a:solidFill>
                  <a:srgbClr val="292929"/>
                </a:solidFill>
                <a:effectLst/>
              </a:rPr>
              <a:t>Violations of family and medical leave laws, and</a:t>
            </a:r>
          </a:p>
          <a:p>
            <a:pPr lvl="1"/>
            <a:r>
              <a:rPr lang="en-US" sz="2100" b="0" i="0" dirty="0">
                <a:solidFill>
                  <a:srgbClr val="292929"/>
                </a:solidFill>
                <a:effectLst/>
              </a:rPr>
              <a:t>Discriminatory treatment based on age, disability, gender, pregnancy, as well as race and national origin.</a:t>
            </a:r>
          </a:p>
          <a:p>
            <a:endParaRPr lang="en-US" dirty="0"/>
          </a:p>
        </p:txBody>
      </p:sp>
    </p:spTree>
    <p:extLst>
      <p:ext uri="{BB962C8B-B14F-4D97-AF65-F5344CB8AC3E}">
        <p14:creationId xmlns:p14="http://schemas.microsoft.com/office/powerpoint/2010/main" val="2968716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0CE7-E88D-4FBE-A659-86F651A53A39}"/>
              </a:ext>
            </a:extLst>
          </p:cNvPr>
          <p:cNvSpPr>
            <a:spLocks noGrp="1"/>
          </p:cNvSpPr>
          <p:nvPr>
            <p:ph type="title"/>
          </p:nvPr>
        </p:nvSpPr>
        <p:spPr/>
        <p:txBody>
          <a:bodyPr/>
          <a:lstStyle/>
          <a:p>
            <a:pPr algn="ctr"/>
            <a:r>
              <a:rPr lang="en-US" dirty="0"/>
              <a:t>Questions?</a:t>
            </a:r>
          </a:p>
        </p:txBody>
      </p:sp>
      <p:sp>
        <p:nvSpPr>
          <p:cNvPr id="3" name="Text Placeholder 2">
            <a:extLst>
              <a:ext uri="{FF2B5EF4-FFF2-40B4-BE49-F238E27FC236}">
                <a16:creationId xmlns:a16="http://schemas.microsoft.com/office/drawing/2014/main" id="{8CB8A37D-2417-4D0C-BFDA-0D67E8BBA6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79041717"/>
      </p:ext>
    </p:extLst>
  </p:cSld>
  <p:clrMapOvr>
    <a:masterClrMapping/>
  </p:clrMapOvr>
</p:sld>
</file>

<file path=ppt/theme/theme1.xml><?xml version="1.0" encoding="utf-8"?>
<a:theme xmlns:a="http://schemas.openxmlformats.org/drawingml/2006/main" name="Standard Size - Red Stripe - Firm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 Size - Red Stripe - Firm Template" id="{C5B7C131-5D72-4FB4-B774-25C826062931}" vid="{191700F0-86B8-42EF-A342-C926D971BC01}"/>
    </a:ext>
  </a:extLst>
</a:theme>
</file>

<file path=docProps/app.xml><?xml version="1.0" encoding="utf-8"?>
<Properties xmlns="http://schemas.openxmlformats.org/officeDocument/2006/extended-properties" xmlns:vt="http://schemas.openxmlformats.org/officeDocument/2006/docPropsVTypes">
  <Template>Standard Size - Red Stripe - Firm Template</Template>
  <TotalTime>205</TotalTime>
  <Words>1169</Words>
  <Application>Microsoft Office PowerPoint</Application>
  <PresentationFormat>On-screen Show (4:3)</PresentationFormat>
  <Paragraphs>97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Standard Size - Red Stripe - Firm Template</vt:lpstr>
      <vt:lpstr>Workplace law related to Covid-19 at the tail end of the pandemic</vt:lpstr>
      <vt:lpstr>Vaccinations – legal background</vt:lpstr>
      <vt:lpstr>Vaccinations</vt:lpstr>
      <vt:lpstr>Vaccinations</vt:lpstr>
      <vt:lpstr>vaccinations</vt:lpstr>
      <vt:lpstr>Vaccinations</vt:lpstr>
      <vt:lpstr>Post-Pandemic</vt:lpstr>
      <vt:lpstr>Post-Pandemic</vt:lpstr>
      <vt:lpstr>Post-Pandemic</vt:lpstr>
      <vt:lpstr>Post-Pandemic</vt:lpstr>
      <vt:lpstr>Post-Pandemic</vt:lpstr>
      <vt:lpstr>Post-Pandemic</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law related to Covid-19</dc:title>
  <dc:creator>David A. James</dc:creator>
  <cp:lastModifiedBy>Matt Rice</cp:lastModifiedBy>
  <cp:revision>18</cp:revision>
  <dcterms:created xsi:type="dcterms:W3CDTF">2021-04-25T14:40:32Z</dcterms:created>
  <dcterms:modified xsi:type="dcterms:W3CDTF">2021-04-28T18:24:26Z</dcterms:modified>
</cp:coreProperties>
</file>